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1" r:id="rId2"/>
    <p:sldId id="256" r:id="rId3"/>
    <p:sldId id="257" r:id="rId4"/>
    <p:sldId id="258" r:id="rId5"/>
    <p:sldId id="259" r:id="rId6"/>
    <p:sldId id="272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1012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AB54E-A7FE-C2C0-3D68-F1096A490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139A90-005B-0CD9-BA8A-5EE7F654FDFC}"/>
              </a:ext>
            </a:extLst>
          </p:cNvPr>
          <p:cNvSpPr txBox="1"/>
          <p:nvPr/>
        </p:nvSpPr>
        <p:spPr>
          <a:xfrm>
            <a:off x="4124077" y="182880"/>
            <a:ext cx="37079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 dirty="0" err="1">
                <a:solidFill>
                  <a:srgbClr val="3C2D1E"/>
                </a:solidFill>
                <a:latin typeface="Microsoft YaHei"/>
              </a:rPr>
              <a:t>課程大綱與目標</a:t>
            </a:r>
            <a:endParaRPr sz="3600" b="1" i="0" dirty="0">
              <a:solidFill>
                <a:srgbClr val="3C2D1E"/>
              </a:solidFill>
              <a:latin typeface="Microsoft YaHei"/>
            </a:endParaRPr>
          </a:p>
        </p:txBody>
      </p:sp>
      <p:pic>
        <p:nvPicPr>
          <p:cNvPr id="4" name="Picture 3" descr="image.png">
            <a:extLst>
              <a:ext uri="{FF2B5EF4-FFF2-40B4-BE49-F238E27FC236}">
                <a16:creationId xmlns:a16="http://schemas.microsoft.com/office/drawing/2014/main" id="{543E5B64-9D75-3C52-BED5-3E24006FF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199" y="850569"/>
            <a:ext cx="6824870" cy="568739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596792E-3763-B3E9-0C64-A1170BC5B1E8}"/>
              </a:ext>
            </a:extLst>
          </p:cNvPr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0FEB6E-6FC5-39B3-06CD-DCF1B6C475AC}"/>
              </a:ext>
            </a:extLst>
          </p:cNvPr>
          <p:cNvSpPr txBox="1"/>
          <p:nvPr/>
        </p:nvSpPr>
        <p:spPr>
          <a:xfrm>
            <a:off x="731520" y="6537960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100" b="0" i="0" dirty="0" err="1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模組</a:t>
            </a:r>
            <a:r>
              <a:rPr lang="zh-TW" altLang="en-US" sz="1100" b="0" i="0" dirty="0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</a:t>
            </a:r>
            <a:r>
              <a:rPr sz="1100" b="0" i="0" dirty="0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zh-TW" altLang="en-US" sz="1100" dirty="0">
                <a:solidFill>
                  <a:srgbClr val="B48C5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代理型環境架構論</a:t>
            </a:r>
            <a:endParaRPr sz="1100" b="0" i="0" dirty="0">
              <a:solidFill>
                <a:srgbClr val="B48C5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823D45-66AD-5171-430C-6F45B21FFEBD}"/>
              </a:ext>
            </a:extLst>
          </p:cNvPr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</a:t>
            </a:r>
          </a:p>
        </p:txBody>
      </p:sp>
      <p:sp>
        <p:nvSpPr>
          <p:cNvPr id="3" name="箭號: 向右 2">
            <a:extLst>
              <a:ext uri="{FF2B5EF4-FFF2-40B4-BE49-F238E27FC236}">
                <a16:creationId xmlns:a16="http://schemas.microsoft.com/office/drawing/2014/main" id="{212A4562-13B7-B355-D799-9181323BC64C}"/>
              </a:ext>
            </a:extLst>
          </p:cNvPr>
          <p:cNvSpPr/>
          <p:nvPr/>
        </p:nvSpPr>
        <p:spPr>
          <a:xfrm>
            <a:off x="3167270" y="2339008"/>
            <a:ext cx="470452" cy="29154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8059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LLM 作為操作系統 (LLM as OS)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Andrej Karpathy 的 LLM OS 理論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核心理論：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LLM 不只是模型，它是新的處理器 (Kernel)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37160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37160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OS 架構對應：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記憶體 → Context Window
• 硬碟 → MCP 存取
• 輸入 → 自然語言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389120"/>
            <a:ext cx="6126480" cy="6400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480560"/>
            <a:ext cx="576072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重新定義「電腦」的概念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P23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推理模型的層級化應用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快思考與慢思考：Daniel Kahneman 理論的應用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System 2 - 慢思考：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規劃代理先產出路徑與架構策略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System 1 - 快思考：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編碼代理快速實施具體任務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這種分離大大降低了錯誤率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零設定 (Zero-Config) 理論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配置文件是基礎設施的「雜訊」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5029200" cy="22860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914400" y="1737360"/>
            <a:ext cx="46634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傳統開發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2194560"/>
            <a:ext cx="4663440" cy="1645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tsconfig.json
• docker-compose.yaml
• webpack.config.js
• .eslintrc
• package.json
• ...</a:t>
            </a:r>
          </a:p>
        </p:txBody>
      </p:sp>
      <p:sp>
        <p:nvSpPr>
          <p:cNvPr id="7" name="Rectangle 6"/>
          <p:cNvSpPr/>
          <p:nvPr/>
        </p:nvSpPr>
        <p:spPr>
          <a:xfrm>
            <a:off x="6217920" y="1645920"/>
            <a:ext cx="5212080" cy="228600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217920" y="1645920"/>
            <a:ext cx="91440" cy="22860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6400800" y="1737360"/>
            <a:ext cx="48463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2026 Vibe Coding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0" y="2194560"/>
            <a:ext cx="4846320" cy="1645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一個按鈕
• AI 自動推斷配置
• 根據 Vibe 生成設定
• 持續自動維護
• 專注於業務邏輯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1520" y="4114800"/>
            <a:ext cx="10698480" cy="9144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914400" y="4251960"/>
            <a:ext cx="103327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2026 年的開發者不再花時間在環境配置上。這些被視為基礎設施的「雜訊」，由 AI 自動處理。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P25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200" b="1" i="0">
                <a:solidFill>
                  <a:srgbClr val="3C2D1E"/>
                </a:solidFill>
                <a:latin typeface="Microsoft YaHei"/>
              </a:rPr>
              <a:t>代理通訊協議：Agent-to-Agent (A2A)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多代理協作的高效通訊機制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專業分工：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一個 Agent 專精前端，另一個專精資料庫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高效協議：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透過專屬協議交換訊息，非人類可讀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複雜專案涉及多個 AI 的協作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P26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代理安全性邊界 (Sandboxing)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如何信任 AI 的自主權？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10698480" cy="3200400"/>
          </a:xfrm>
          <a:prstGeom prst="rect">
            <a:avLst/>
          </a:prstGeom>
          <a:solidFill>
            <a:srgbClr val="F5EEE4"/>
          </a:solidFill>
          <a:ln w="12700">
            <a:solidFill>
              <a:srgbClr val="8B5A2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5760720" y="182880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 i="0">
                <a:solidFill>
                  <a:srgbClr val="8B5A2B"/>
                </a:solidFill>
                <a:latin typeface="Microsoft YaHei"/>
              </a:rPr>
              <a:t>SANDBOX</a:t>
            </a:r>
          </a:p>
        </p:txBody>
      </p:sp>
      <p:sp>
        <p:nvSpPr>
          <p:cNvPr id="6" name="Rectangle 5"/>
          <p:cNvSpPr/>
          <p:nvPr/>
        </p:nvSpPr>
        <p:spPr>
          <a:xfrm>
            <a:off x="1188720" y="2286000"/>
            <a:ext cx="4572000" cy="21031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1371600" y="2377440"/>
            <a:ext cx="42062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B48C5A"/>
                </a:solidFill>
                <a:latin typeface="Microsoft YaHei"/>
              </a:rPr>
              <a:t>隔離環境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71600" y="2834640"/>
            <a:ext cx="420624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AI 自由執行
• 測試與驗證
• 無副作用
• 可回滾</a:t>
            </a:r>
          </a:p>
        </p:txBody>
      </p:sp>
      <p:sp>
        <p:nvSpPr>
          <p:cNvPr id="9" name="Rectangle 8"/>
          <p:cNvSpPr/>
          <p:nvPr/>
        </p:nvSpPr>
        <p:spPr>
          <a:xfrm>
            <a:off x="6217920" y="2286000"/>
            <a:ext cx="4754880" cy="21031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6400800" y="2377440"/>
            <a:ext cx="43891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8B5A2B"/>
                </a:solidFill>
                <a:latin typeface="Microsoft YaHei"/>
              </a:rPr>
              <a:t>人類驗證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0" y="2834640"/>
            <a:ext cx="438912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審核 AI 操作
• 批准部署
• 控制生產環境
• 最終決策權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5029200"/>
            <a:ext cx="10698480" cy="9144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5029200"/>
            <a:ext cx="91440" cy="914400"/>
          </a:xfrm>
          <a:prstGeom prst="rect">
            <a:avLst/>
          </a:prstGeom>
          <a:solidFill>
            <a:srgbClr val="C8A0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5166360"/>
            <a:ext cx="1024128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透過強大的沙盒機制，唯有通過人類驗證的操作才能真正部署到生產環境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P27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200" b="1" i="0">
                <a:solidFill>
                  <a:srgbClr val="3C2D1E"/>
                </a:solidFill>
                <a:latin typeface="Microsoft YaHei"/>
              </a:rPr>
              <a:t>演化式架構 (Evolutionary Architecture)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軟體如同植物般自然生長與分支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傳統架構：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剛性、事先規劃、難以變更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Vibe Coding 架構：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演化式、持續重構、保持最佳活力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系統根據用戶反饋與負載變化自然演化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P28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軟體定義的軟體 (SDS)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Software-Defined Software：液態軟體的概念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傳統軟體：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固態、預先定義、不可變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液態軟體：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根據當下用戶的 Vibe 現場生成介面與功能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徹底改變我們對「應用程式」的認知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P29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模組二小結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開發環境已從「工具」演變為「具備智慧的生態系統」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3716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3716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模組二結論：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2011680"/>
            <a:ext cx="57607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理解 ADE、MCP、雲端推理的運作方式，是掌握 Vibe Coding 的前提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3017520"/>
            <a:ext cx="6126480" cy="109728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5577840" y="310896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核心轉變：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77840" y="3520440"/>
            <a:ext cx="576072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從被動工具到主動協作者
從靜態環境到智慧生態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303520" y="4297680"/>
            <a:ext cx="6126480" cy="7315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5303520" y="4297680"/>
            <a:ext cx="91440" cy="731520"/>
          </a:xfrm>
          <a:prstGeom prst="rect">
            <a:avLst/>
          </a:prstGeom>
          <a:solidFill>
            <a:srgbClr val="C8A0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434840"/>
            <a:ext cx="576072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 i="0">
                <a:solidFill>
                  <a:srgbClr val="C8A064"/>
                </a:solidFill>
                <a:latin typeface="Microsoft YaHei"/>
              </a:rPr>
              <a:t>下一模組：意圖建模與 Spec 哲學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P30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1695" cy="13716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代理型開發環境 (ADE) 的定義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Agentic Development Environment：2026 年的主戰場</a:t>
            </a:r>
          </a:p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傳統 IDE：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靜態程式碼顯示器，工具盒</a:t>
            </a:r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ADE：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具備觀察、思考、修改並執行能力的「代理人實體」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關鍵轉變：從被動工具到主動協作者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P16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核心組件：自主執行權 (Autonomy)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AI 在安全沙盒內的自我執行與修復能力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執行權限：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npm install、git commit 等終端機操作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核心價值：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AI 能自己檢視錯誤並進行自我修復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這種「自主性」是 Vibe Coding 成功的關鍵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 dirty="0" err="1">
                <a:solidFill>
                  <a:srgbClr val="B48C5A"/>
                </a:solidFill>
                <a:latin typeface="Microsoft YaHei"/>
              </a:rPr>
              <a:t>模組二：代理型環境架構論</a:t>
            </a:r>
            <a:endParaRPr sz="1100" b="0" i="0" dirty="0">
              <a:solidFill>
                <a:srgbClr val="B48C5A"/>
              </a:solidFill>
              <a:latin typeface="Microsoft YaHe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P17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400" b="1" i="0">
                <a:solidFill>
                  <a:srgbClr val="3C2D1E"/>
                </a:solidFill>
                <a:latin typeface="Microsoft YaHei"/>
              </a:rPr>
              <a:t>被動輔助與主動執行的界限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從 Copilot 到 Agent 的躍遷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5029200" cy="20116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5029200" cy="73152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14400" y="1783080"/>
            <a:ext cx="46634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B48C5A"/>
                </a:solidFill>
                <a:latin typeface="Microsoft YaHei"/>
              </a:rPr>
              <a:t>Copilot（被動輔助）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286000"/>
            <a:ext cx="4663440" cy="1188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在你寫作時推薦下一個詞
等待用戶輸入
提供建議但不執行
輔助性質的智慧補全</a:t>
            </a:r>
          </a:p>
        </p:txBody>
      </p:sp>
      <p:sp>
        <p:nvSpPr>
          <p:cNvPr id="8" name="Rectangle 7"/>
          <p:cNvSpPr/>
          <p:nvPr/>
        </p:nvSpPr>
        <p:spPr>
          <a:xfrm>
            <a:off x="731520" y="3840480"/>
            <a:ext cx="5029200" cy="201168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731520" y="3840480"/>
            <a:ext cx="91440" cy="201168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914400" y="3977639"/>
            <a:ext cx="46634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8B5A2B"/>
                </a:solidFill>
                <a:latin typeface="Microsoft YaHei"/>
              </a:rPr>
              <a:t>Agent（主動執行）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00" y="4480560"/>
            <a:ext cx="4663440" cy="1188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在你說「建一個網站」時
主動規劃架構並實施
自主完成整個流程
真正協作的開始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217920" y="2286000"/>
            <a:ext cx="5212080" cy="32004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6217920" y="2286000"/>
            <a:ext cx="91440" cy="3200400"/>
          </a:xfrm>
          <a:prstGeom prst="rect">
            <a:avLst/>
          </a:prstGeom>
          <a:solidFill>
            <a:srgbClr val="C8A0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6492240" y="2468880"/>
            <a:ext cx="47548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200" b="1" i="0">
                <a:solidFill>
                  <a:srgbClr val="C8A064"/>
                </a:solidFill>
                <a:latin typeface="Microsoft YaHei"/>
              </a:rPr>
              <a:t>關鍵差異：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92240" y="3017520"/>
            <a:ext cx="475488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靈感 vs 行動
• 建議 vs 執行
• 輔助 vs 協作
• 片段 vs 全局
這種從被動到主動的躍遷，標誌著真正協作的開始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P18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200" b="1" i="0">
                <a:solidFill>
                  <a:srgbClr val="3C2D1E"/>
                </a:solidFill>
                <a:latin typeface="Microsoft YaHei"/>
              </a:rPr>
              <a:t>MCP (Model Context Protocol) 協議論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AI 的「神經網絡延伸」— 連接現實世界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MCP 的作用：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19659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標準化方式存取外部工具與數據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連接能力：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33756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Slack、SQL、Gmail、GitHub、Files、APIs...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343400"/>
            <a:ext cx="576072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沒有 MCP，AI 只是在真空中思考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P19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574E5-DCD2-A89B-EC12-760C31123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1B26EA-4576-490E-B803-C3399F5E645D}"/>
              </a:ext>
            </a:extLst>
          </p:cNvPr>
          <p:cNvSpPr txBox="1"/>
          <p:nvPr/>
        </p:nvSpPr>
        <p:spPr>
          <a:xfrm>
            <a:off x="731520" y="457200"/>
            <a:ext cx="9144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1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Agent Skill - </a:t>
            </a:r>
            <a:r>
              <a:rPr lang="zh-TW" altLang="en-US" sz="3200" b="1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比 </a:t>
            </a:r>
            <a:r>
              <a:rPr lang="en-US" altLang="zh-TW" sz="3200" b="1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MCP </a:t>
            </a:r>
            <a:r>
              <a:rPr lang="zh-TW" altLang="en-US" sz="3200" b="1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更進化的能力</a:t>
            </a:r>
            <a:endParaRPr sz="3200" b="1" i="0" dirty="0">
              <a:solidFill>
                <a:srgbClr val="3C2D1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901FE5-F081-74EC-E596-C3C192CE047D}"/>
              </a:ext>
            </a:extLst>
          </p:cNvPr>
          <p:cNvSpPr txBox="1"/>
          <p:nvPr/>
        </p:nvSpPr>
        <p:spPr>
          <a:xfrm>
            <a:off x="731520" y="1005840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AI 的「</a:t>
            </a:r>
            <a:r>
              <a:rPr lang="zh-TW" altLang="en-US" sz="1400" b="0" i="0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武裝能力</a:t>
            </a:r>
            <a:r>
              <a:rPr sz="1400" b="0" i="0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」— </a:t>
            </a:r>
            <a:r>
              <a:rPr lang="zh-TW" altLang="en-US" sz="1400" b="0" i="0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具備各種神奇技能</a:t>
            </a:r>
            <a:endParaRPr sz="1400" b="0" i="0" dirty="0">
              <a:solidFill>
                <a:srgbClr val="64503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361137-8294-CEB8-B1C3-342430A533E6}"/>
              </a:ext>
            </a:extLst>
          </p:cNvPr>
          <p:cNvSpPr/>
          <p:nvPr/>
        </p:nvSpPr>
        <p:spPr>
          <a:xfrm>
            <a:off x="5303520" y="1463040"/>
            <a:ext cx="6126480" cy="11887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E12689-F3AF-19B6-1E56-18C3AAD5367C}"/>
              </a:ext>
            </a:extLst>
          </p:cNvPr>
          <p:cNvSpPr/>
          <p:nvPr/>
        </p:nvSpPr>
        <p:spPr>
          <a:xfrm>
            <a:off x="5303520" y="1463040"/>
            <a:ext cx="91440" cy="118872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08CFAC-E325-10E7-27EA-F2C37AA893EE}"/>
              </a:ext>
            </a:extLst>
          </p:cNvPr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1" i="0" dirty="0">
                <a:solidFill>
                  <a:srgbClr val="8B5A2B"/>
                </a:solidFill>
                <a:latin typeface="Microsoft YaHei"/>
              </a:rPr>
              <a:t>Skill</a:t>
            </a:r>
            <a:r>
              <a:rPr sz="1800" b="1" i="0" dirty="0">
                <a:solidFill>
                  <a:srgbClr val="8B5A2B"/>
                </a:solidFill>
                <a:latin typeface="Microsoft YaHei"/>
              </a:rPr>
              <a:t> </a:t>
            </a:r>
            <a:r>
              <a:rPr sz="1800" b="1" i="0" dirty="0" err="1">
                <a:solidFill>
                  <a:srgbClr val="8B5A2B"/>
                </a:solidFill>
                <a:latin typeface="Microsoft YaHei"/>
              </a:rPr>
              <a:t>的作用</a:t>
            </a:r>
            <a:r>
              <a:rPr sz="1800" b="1" i="0" dirty="0">
                <a:solidFill>
                  <a:srgbClr val="8B5A2B"/>
                </a:solidFill>
                <a:latin typeface="Microsoft YaHei"/>
              </a:rPr>
              <a:t>：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16D63B-72CD-478B-597F-6DBF7F829D48}"/>
              </a:ext>
            </a:extLst>
          </p:cNvPr>
          <p:cNvSpPr txBox="1"/>
          <p:nvPr/>
        </p:nvSpPr>
        <p:spPr>
          <a:xfrm>
            <a:off x="5577840" y="1965960"/>
            <a:ext cx="5760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讓 </a:t>
            </a:r>
            <a:r>
              <a:rPr lang="en-US" altLang="zh-TW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AI </a:t>
            </a:r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立即具有某種能力，如上網、簡繁轉換，建立</a:t>
            </a:r>
            <a:r>
              <a:rPr lang="en-US" altLang="zh-TW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PPTX</a:t>
            </a:r>
            <a:endParaRPr sz="1600" b="0" i="0" dirty="0">
              <a:solidFill>
                <a:srgbClr val="3C2D1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B45068-D69F-CEBE-F31C-DE19EA998697}"/>
              </a:ext>
            </a:extLst>
          </p:cNvPr>
          <p:cNvSpPr/>
          <p:nvPr/>
        </p:nvSpPr>
        <p:spPr>
          <a:xfrm>
            <a:off x="5303520" y="2834640"/>
            <a:ext cx="6126480" cy="118872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4428D3-4E27-7AD2-8DFD-16339F431B1D}"/>
              </a:ext>
            </a:extLst>
          </p:cNvPr>
          <p:cNvSpPr/>
          <p:nvPr/>
        </p:nvSpPr>
        <p:spPr>
          <a:xfrm>
            <a:off x="5303520" y="2834640"/>
            <a:ext cx="91440" cy="118872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276213-272D-BCA0-FDA6-863F3BA1D927}"/>
              </a:ext>
            </a:extLst>
          </p:cNvPr>
          <p:cNvSpPr txBox="1"/>
          <p:nvPr/>
        </p:nvSpPr>
        <p:spPr>
          <a:xfrm>
            <a:off x="5577840" y="29260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連接能力：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4AD04A-D609-BDB3-BF65-773EB4F5BACF}"/>
              </a:ext>
            </a:extLst>
          </p:cNvPr>
          <p:cNvSpPr txBox="1"/>
          <p:nvPr/>
        </p:nvSpPr>
        <p:spPr>
          <a:xfrm>
            <a:off x="5577840" y="3337560"/>
            <a:ext cx="5760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能處理本機，也能上網，也能呼叫 </a:t>
            </a:r>
            <a:r>
              <a:rPr lang="en-US" altLang="zh-TW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MCP</a:t>
            </a:r>
            <a:r>
              <a:rPr lang="zh-TW" altLang="en-US" sz="1600" b="0" i="0" dirty="0">
                <a:solidFill>
                  <a:srgbClr val="3C2D1E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、內建工具</a:t>
            </a:r>
            <a:endParaRPr sz="1600" b="0" i="0" dirty="0">
              <a:solidFill>
                <a:srgbClr val="3C2D1E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FB9118-30D4-0065-4085-47C9F8035D85}"/>
              </a:ext>
            </a:extLst>
          </p:cNvPr>
          <p:cNvSpPr/>
          <p:nvPr/>
        </p:nvSpPr>
        <p:spPr>
          <a:xfrm>
            <a:off x="5303520" y="4206240"/>
            <a:ext cx="6126480" cy="8229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C3B27D-76AE-CC63-60DA-DE47EEAF1E88}"/>
              </a:ext>
            </a:extLst>
          </p:cNvPr>
          <p:cNvSpPr txBox="1"/>
          <p:nvPr/>
        </p:nvSpPr>
        <p:spPr>
          <a:xfrm>
            <a:off x="5577840" y="4343400"/>
            <a:ext cx="5760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1600" b="0" i="1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把常用功能給 </a:t>
            </a:r>
            <a:r>
              <a:rPr lang="en-US" altLang="zh-TW" sz="1600" b="0" i="1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Agent </a:t>
            </a:r>
            <a:r>
              <a:rPr lang="zh-TW" altLang="en-US" sz="1600" b="0" i="1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裝備上去，而且可以團隊分享 </a:t>
            </a:r>
            <a:r>
              <a:rPr lang="en-US" altLang="zh-TW" sz="1600" b="0" i="1" dirty="0">
                <a:solidFill>
                  <a:srgbClr val="6450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Skills</a:t>
            </a:r>
            <a:endParaRPr sz="1600" b="0" i="1" dirty="0">
              <a:solidFill>
                <a:srgbClr val="645037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F457FB-B229-D3D0-1353-A93A72E17175}"/>
              </a:ext>
            </a:extLst>
          </p:cNvPr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B60347-A791-5E2D-A203-E5BF7A574500}"/>
              </a:ext>
            </a:extLst>
          </p:cNvPr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2D43F2-FED3-0036-A8B4-5D6563ABD0E7}"/>
              </a:ext>
            </a:extLst>
          </p:cNvPr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P19</a:t>
            </a: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6DF0F6A0-7C5B-82FC-5770-4C0BE1A93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342" y="1465562"/>
            <a:ext cx="4534208" cy="36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337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上下文作為一種核心資產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2026 年最貴的資產不是程式碼，而是「上下文的純淨度」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371600"/>
            <a:ext cx="4754880" cy="38039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03520" y="1463040"/>
            <a:ext cx="6126480" cy="13716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303520" y="1463040"/>
            <a:ext cx="91440" cy="137160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5577840" y="155448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上下文的價值：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7840" y="2011680"/>
            <a:ext cx="576072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如何從混亂的業務對話中提煉出精煉的 context 給模型，將成為工程師的核心技能</a:t>
            </a:r>
          </a:p>
        </p:txBody>
      </p:sp>
      <p:sp>
        <p:nvSpPr>
          <p:cNvPr id="9" name="Rectangle 8"/>
          <p:cNvSpPr/>
          <p:nvPr/>
        </p:nvSpPr>
        <p:spPr>
          <a:xfrm>
            <a:off x="5303520" y="3017520"/>
            <a:ext cx="6126480" cy="109728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5303520" y="3017520"/>
            <a:ext cx="91440" cy="1097280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77840" y="3108960"/>
            <a:ext cx="57607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純淨度決定品質：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77840" y="3520440"/>
            <a:ext cx="576072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上下文越精煉，AI 輸出越準確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03520" y="4297680"/>
            <a:ext cx="6126480" cy="73152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577840" y="4434840"/>
            <a:ext cx="576072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1">
                <a:solidFill>
                  <a:srgbClr val="645037"/>
                </a:solidFill>
                <a:latin typeface="Microsoft YaHei"/>
              </a:rPr>
              <a:t>Context Engineering 成為新興專業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P20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分散式推理與邊緣開發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本地與雲端的協作分工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5029200" cy="20116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31520" y="1645920"/>
            <a:ext cx="5029200" cy="73152"/>
          </a:xfrm>
          <a:prstGeom prst="rect">
            <a:avLst/>
          </a:prstGeom>
          <a:solidFill>
            <a:srgbClr val="B48C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14400" y="1783080"/>
            <a:ext cx="46634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B48C5A"/>
                </a:solidFill>
                <a:latin typeface="Microsoft YaHei"/>
              </a:rPr>
              <a:t>本地模型 (System 1)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286000"/>
            <a:ext cx="4663440" cy="1188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小型、高效
• 即時反饋
• 快速補全
• 低延遲操作</a:t>
            </a:r>
          </a:p>
        </p:txBody>
      </p:sp>
      <p:sp>
        <p:nvSpPr>
          <p:cNvPr id="8" name="Rectangle 7"/>
          <p:cNvSpPr/>
          <p:nvPr/>
        </p:nvSpPr>
        <p:spPr>
          <a:xfrm>
            <a:off x="6217920" y="1645920"/>
            <a:ext cx="5212080" cy="201168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217920" y="1645920"/>
            <a:ext cx="91440" cy="2011680"/>
          </a:xfrm>
          <a:prstGeom prst="rect">
            <a:avLst/>
          </a:prstGeom>
          <a:solidFill>
            <a:srgbClr val="8B5A2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6400800" y="1783080"/>
            <a:ext cx="48463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2000" b="1" i="0">
                <a:solidFill>
                  <a:srgbClr val="8B5A2B"/>
                </a:solidFill>
                <a:latin typeface="Microsoft YaHei"/>
              </a:rPr>
              <a:t>雲端模型 (System 2)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0" y="2286000"/>
            <a:ext cx="4846320" cy="1188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強大算力
• 複雜架構規劃
• 深度推理
• 全局最佳化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3931920"/>
            <a:ext cx="10698480" cy="109728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914400" y="4069080"/>
            <a:ext cx="1033272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模型不再只存在於雲端。本地與雲端協作，實現最佳效能與成本平衡。
就像人腦的快思考與慢思考，各司其職，相輔相成。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P21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1520" y="457200"/>
            <a:ext cx="91440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1" i="0">
                <a:solidFill>
                  <a:srgbClr val="3C2D1E"/>
                </a:solidFill>
                <a:latin typeface="Microsoft YaHei"/>
              </a:rPr>
              <a:t>語義索引 (Semantic Indexing)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0584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向量數據庫讓 AI 能「記憶」整個專案</a:t>
            </a:r>
          </a:p>
        </p:txBody>
      </p:sp>
      <p:sp>
        <p:nvSpPr>
          <p:cNvPr id="4" name="Rectangle 3"/>
          <p:cNvSpPr/>
          <p:nvPr/>
        </p:nvSpPr>
        <p:spPr>
          <a:xfrm>
            <a:off x="731520" y="1645920"/>
            <a:ext cx="3657600" cy="22860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914400" y="1737360"/>
            <a:ext cx="32918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B48C5A"/>
                </a:solidFill>
                <a:latin typeface="Microsoft YaHei"/>
              </a:rPr>
              <a:t>專案檔案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2194560"/>
            <a:ext cx="3291840" cy="1645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📄 user.ts
📄 auth.ts
📄 database.ts
📄 api.ts
📄 utils.ts
...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0" y="2560320"/>
            <a:ext cx="13716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600" b="0" i="0">
                <a:solidFill>
                  <a:srgbClr val="8B5A2B"/>
                </a:solidFill>
                <a:latin typeface="Microsoft YaHei"/>
              </a:rPr>
              <a:t>→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89120" y="3108960"/>
            <a:ext cx="164592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 i="0">
                <a:solidFill>
                  <a:srgbClr val="645037"/>
                </a:solidFill>
                <a:latin typeface="Microsoft YaHei"/>
              </a:rPr>
              <a:t>向量化</a:t>
            </a:r>
          </a:p>
        </p:txBody>
      </p:sp>
      <p:sp>
        <p:nvSpPr>
          <p:cNvPr id="9" name="Rectangle 8"/>
          <p:cNvSpPr/>
          <p:nvPr/>
        </p:nvSpPr>
        <p:spPr>
          <a:xfrm>
            <a:off x="5943600" y="1645920"/>
            <a:ext cx="5486400" cy="2286000"/>
          </a:xfrm>
          <a:prstGeom prst="rect">
            <a:avLst/>
          </a:prstGeom>
          <a:solidFill>
            <a:srgbClr val="EBE1D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6126480" y="1737360"/>
            <a:ext cx="512064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800" b="1" i="0">
                <a:solidFill>
                  <a:srgbClr val="8B5A2B"/>
                </a:solidFill>
                <a:latin typeface="Microsoft YaHei"/>
              </a:rPr>
              <a:t>向量空間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26480" y="2194560"/>
            <a:ext cx="5120640" cy="1645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>
                <a:solidFill>
                  <a:srgbClr val="3C2D1E"/>
                </a:solidFill>
                <a:latin typeface="Microsoft YaHei"/>
              </a:rPr>
              <a:t>• 語義相似度搜索
• 毫秒級關聯查找
• 跨時間記憶連結
• 智慧推薦相關代碼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4114800"/>
            <a:ext cx="10698480" cy="91440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731520" y="4114800"/>
            <a:ext cx="91440" cy="914400"/>
          </a:xfrm>
          <a:prstGeom prst="rect">
            <a:avLst/>
          </a:prstGeom>
          <a:solidFill>
            <a:srgbClr val="C8A06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1005840" y="4251960"/>
            <a:ext cx="1024128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0" i="0" dirty="0">
                <a:solidFill>
                  <a:srgbClr val="3C2D1E"/>
                </a:solidFill>
                <a:latin typeface="Microsoft YaHei"/>
              </a:rPr>
              <a:t>AI </a:t>
            </a:r>
            <a:r>
              <a:rPr sz="1600" b="0" i="0" dirty="0" err="1">
                <a:solidFill>
                  <a:srgbClr val="3C2D1E"/>
                </a:solidFill>
                <a:latin typeface="Microsoft YaHei"/>
              </a:rPr>
              <a:t>能在毫秒內「想起」兩年前寫的那個函數與現在需求的關聯</a:t>
            </a:r>
            <a:r>
              <a:rPr sz="1600" b="0" i="0" dirty="0">
                <a:solidFill>
                  <a:srgbClr val="3C2D1E"/>
                </a:solidFill>
                <a:latin typeface="Microsoft YaHei"/>
              </a:rPr>
              <a:t> — </a:t>
            </a:r>
            <a:r>
              <a:rPr sz="1600" b="0" i="0" dirty="0" err="1">
                <a:solidFill>
                  <a:srgbClr val="3C2D1E"/>
                </a:solidFill>
                <a:latin typeface="Microsoft YaHei"/>
              </a:rPr>
              <a:t>這在傳統搜索中是無法做到的</a:t>
            </a:r>
            <a:endParaRPr sz="1600" b="0" i="0" dirty="0">
              <a:solidFill>
                <a:srgbClr val="3C2D1E"/>
              </a:solidFill>
              <a:latin typeface="Microsoft YaHe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6492240"/>
            <a:ext cx="12191695" cy="365760"/>
          </a:xfrm>
          <a:prstGeom prst="rect">
            <a:avLst/>
          </a:prstGeom>
          <a:solidFill>
            <a:srgbClr val="F5EE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31520" y="6537960"/>
            <a:ext cx="4572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 i="0">
                <a:solidFill>
                  <a:srgbClr val="B48C5A"/>
                </a:solidFill>
                <a:latin typeface="Microsoft YaHei"/>
              </a:rPr>
              <a:t>模組二：代理型環境架構論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972800" y="6537960"/>
            <a:ext cx="9144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sz="1100" b="0" i="0">
                <a:solidFill>
                  <a:srgbClr val="645037"/>
                </a:solidFill>
                <a:latin typeface="Microsoft YaHei"/>
              </a:rPr>
              <a:t>P22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705</Words>
  <Application>Microsoft Office PowerPoint</Application>
  <PresentationFormat>寬螢幕</PresentationFormat>
  <Paragraphs>151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1" baseType="lpstr">
      <vt:lpstr>Microsoft YaHei</vt:lpstr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joshhu</cp:lastModifiedBy>
  <cp:revision>8</cp:revision>
  <dcterms:created xsi:type="dcterms:W3CDTF">2013-01-27T09:14:16Z</dcterms:created>
  <dcterms:modified xsi:type="dcterms:W3CDTF">2026-01-13T13:45:13Z</dcterms:modified>
  <cp:category/>
</cp:coreProperties>
</file>

<file path=docProps/thumbnail.jpeg>
</file>